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9c5844d28ff4f2a" /><Relationship Type="http://schemas.openxmlformats.org/officeDocument/2006/relationships/extended-properties" Target="/docProps/app.xml" Id="Rff38059eccf54b8c" /><Relationship Type="http://schemas.openxmlformats.org/officeDocument/2006/relationships/officeDocument" Target="/ppt/presentation.xml" Id="Re6e33e460cf2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ec93948e342ae"/>
  </p:sldMasterIdLst>
  <p:notesMasterIdLst>
    <p:notesMasterId xmlns:r="http://schemas.openxmlformats.org/officeDocument/2006/relationships" r:id="R450571e3a7ed405b"/>
  </p:notesMasterIdLst>
  <p:sldIdLst>
    <p:sldId xmlns:r="http://schemas.openxmlformats.org/officeDocument/2006/relationships" id="256" r:id="Rbd2293c3a5b046c0"/>
    <p:sldId xmlns:r="http://schemas.openxmlformats.org/officeDocument/2006/relationships" id="257" r:id="R094c9963a27440e6"/>
    <p:sldId xmlns:r="http://schemas.openxmlformats.org/officeDocument/2006/relationships" id="258" r:id="Rbac8597291594d3d"/>
    <p:sldId xmlns:r="http://schemas.openxmlformats.org/officeDocument/2006/relationships" id="259" r:id="R26fe21b968ea46be"/>
    <p:sldId xmlns:r="http://schemas.openxmlformats.org/officeDocument/2006/relationships" id="260" r:id="R7da5668a18c74d4b"/>
    <p:sldId xmlns:r="http://schemas.openxmlformats.org/officeDocument/2006/relationships" id="261" r:id="Rb2428cb091a04958"/>
    <p:sldId xmlns:r="http://schemas.openxmlformats.org/officeDocument/2006/relationships" id="262" r:id="R84742c8cfc6e4385"/>
    <p:sldId xmlns:r="http://schemas.openxmlformats.org/officeDocument/2006/relationships" id="263" r:id="Re93721ed4fad4a5c"/>
    <p:sldId xmlns:r="http://schemas.openxmlformats.org/officeDocument/2006/relationships" id="264" r:id="R6e0a9e8cb0b2476c"/>
    <p:sldId xmlns:r="http://schemas.openxmlformats.org/officeDocument/2006/relationships" id="265" r:id="R8c59544029fd4b9f"/>
    <p:sldId xmlns:r="http://schemas.openxmlformats.org/officeDocument/2006/relationships" id="266" r:id="R58918f3ec86a4613"/>
    <p:sldId xmlns:r="http://schemas.openxmlformats.org/officeDocument/2006/relationships" id="267" r:id="R9a55a7ef3b164d8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fd0d919d84c42c8" /><Relationship Type="http://schemas.openxmlformats.org/officeDocument/2006/relationships/slideMaster" Target="/ppt/slideMasters/slideMaster1.xml" Id="Rc8aec93948e342ae" /><Relationship Type="http://schemas.openxmlformats.org/officeDocument/2006/relationships/notesMaster" Target="/ppt/notesMasters/notesMaster1.xml" Id="R450571e3a7ed405b" /><Relationship Type="http://schemas.openxmlformats.org/officeDocument/2006/relationships/presProps" Target="/ppt/presProps.xml" Id="Rd48ea64cb5d34923" /><Relationship Type="http://schemas.openxmlformats.org/officeDocument/2006/relationships/tableStyles" Target="/ppt/tableStyles.xml" Id="Rbfd52c1a8d0447ac" /><Relationship Type="http://schemas.openxmlformats.org/officeDocument/2006/relationships/slide" Target="/ppt/slides/slide1.xml" Id="Rbd2293c3a5b046c0" /><Relationship Type="http://schemas.openxmlformats.org/officeDocument/2006/relationships/slide" Target="/ppt/slides/slide2.xml" Id="R094c9963a27440e6" /><Relationship Type="http://schemas.openxmlformats.org/officeDocument/2006/relationships/slide" Target="/ppt/slides/slide3.xml" Id="Rbac8597291594d3d" /><Relationship Type="http://schemas.openxmlformats.org/officeDocument/2006/relationships/slide" Target="/ppt/slides/slide4.xml" Id="R26fe21b968ea46be" /><Relationship Type="http://schemas.openxmlformats.org/officeDocument/2006/relationships/slide" Target="/ppt/slides/slide5.xml" Id="R7da5668a18c74d4b" /><Relationship Type="http://schemas.openxmlformats.org/officeDocument/2006/relationships/slide" Target="/ppt/slides/slide6.xml" Id="Rb2428cb091a04958" /><Relationship Type="http://schemas.openxmlformats.org/officeDocument/2006/relationships/slide" Target="/ppt/slides/slide7.xml" Id="R84742c8cfc6e4385" /><Relationship Type="http://schemas.openxmlformats.org/officeDocument/2006/relationships/slide" Target="/ppt/slides/slide8.xml" Id="Re93721ed4fad4a5c" /><Relationship Type="http://schemas.openxmlformats.org/officeDocument/2006/relationships/slide" Target="/ppt/slides/slide9.xml" Id="R6e0a9e8cb0b2476c" /><Relationship Type="http://schemas.openxmlformats.org/officeDocument/2006/relationships/slide" Target="/ppt/slides/slide10.xml" Id="R8c59544029fd4b9f" /><Relationship Type="http://schemas.openxmlformats.org/officeDocument/2006/relationships/slide" Target="/ppt/slides/slide11.xml" Id="R58918f3ec86a4613" /><Relationship Type="http://schemas.openxmlformats.org/officeDocument/2006/relationships/slide" Target="/ppt/slides/slide12.xml" Id="R9a55a7ef3b164d8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4ddca16c573433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b508e8b86e49ab" /><Relationship Type="http://schemas.openxmlformats.org/officeDocument/2006/relationships/notesMaster" Target="/ppt/notesMasters/notesMaster1.xml" Id="R2c2e6282b884486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6aa9613c5c74e74" /><Relationship Type="http://schemas.openxmlformats.org/officeDocument/2006/relationships/notesMaster" Target="/ppt/notesMasters/notesMaster1.xml" Id="Rd9c54ad5c6ad420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39c7c2b3bd044ba" /><Relationship Type="http://schemas.openxmlformats.org/officeDocument/2006/relationships/notesMaster" Target="/ppt/notesMasters/notesMaster1.xml" Id="R660d0e81188848d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4c8b5e604e14e07" /><Relationship Type="http://schemas.openxmlformats.org/officeDocument/2006/relationships/notesMaster" Target="/ppt/notesMasters/notesMaster1.xml" Id="R938891787880440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6b75dfae11444f4" /><Relationship Type="http://schemas.openxmlformats.org/officeDocument/2006/relationships/notesMaster" Target="/ppt/notesMasters/notesMaster1.xml" Id="R6120ac71631246b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ff43e17e4854895" /><Relationship Type="http://schemas.openxmlformats.org/officeDocument/2006/relationships/notesMaster" Target="/ppt/notesMasters/notesMaster1.xml" Id="R48deffad6dd648a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a89a2c8b7254861" /><Relationship Type="http://schemas.openxmlformats.org/officeDocument/2006/relationships/notesMaster" Target="/ppt/notesMasters/notesMaster1.xml" Id="Rf6a0938f7bfd4d9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955d4df4c464791" /><Relationship Type="http://schemas.openxmlformats.org/officeDocument/2006/relationships/notesMaster" Target="/ppt/notesMasters/notesMaster1.xml" Id="R729574f4fccc462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13560297e264eb5" /><Relationship Type="http://schemas.openxmlformats.org/officeDocument/2006/relationships/notesMaster" Target="/ppt/notesMasters/notesMaster1.xml" Id="Rdc2f3fb156dc4f9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46e6a78612447c5" /><Relationship Type="http://schemas.openxmlformats.org/officeDocument/2006/relationships/notesMaster" Target="/ppt/notesMasters/notesMaster1.xml" Id="R7e62be85c9fc4fa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0c2910b748d44ac" /><Relationship Type="http://schemas.openxmlformats.org/officeDocument/2006/relationships/notesMaster" Target="/ppt/notesMasters/notesMaster1.xml" Id="R2cd4a6ac8db44ce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5dce6197aac4b06" /><Relationship Type="http://schemas.openxmlformats.org/officeDocument/2006/relationships/notesMaster" Target="/ppt/notesMasters/notesMaster1.xml" Id="R12cb432b0bac41f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>This slide frames Michael’s proposed role; it does not claim the recruitment program has already launched.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>Source deck appendix contains the original Google Docs links. URLs are deliberately kept off-slide in this executive version for a cleaner shareable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source deck: “Surge AI - Growth Plan to Recruit Nobel Laureates &amp; Academics.”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ee19859374b8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cf3d620aecc4d5d" /><Relationship Type="http://schemas.openxmlformats.org/officeDocument/2006/relationships/slideLayout" Target="/ppt/slideLayouts/slideLayout1.xml" Id="Refd0b3d626374b6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0b3d626374b6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2b9c82b84bbc" /><Relationship Type="http://schemas.openxmlformats.org/officeDocument/2006/relationships/notesSlide" Target="/ppt/notesSlides/notesSlide1.xml" Id="Rccef0dbc26d0416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9c9c760b40a0" /><Relationship Type="http://schemas.openxmlformats.org/officeDocument/2006/relationships/notesSlide" Target="/ppt/notesSlides/notesSlide10.xml" Id="R79e1a544785145e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484ebdd5e40a9" /><Relationship Type="http://schemas.openxmlformats.org/officeDocument/2006/relationships/notesSlide" Target="/ppt/notesSlides/notesSlide11.xml" Id="R4bab824044cd499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d3018c24e4ee9" /><Relationship Type="http://schemas.openxmlformats.org/officeDocument/2006/relationships/notesSlide" Target="/ppt/notesSlides/notesSlide12.xml" Id="R2b8580d37041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ded71b6384c75" /><Relationship Type="http://schemas.openxmlformats.org/officeDocument/2006/relationships/notesSlide" Target="/ppt/notesSlides/notesSlide2.xml" Id="R5e5e1b65c880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ddcb5bef45a2" /><Relationship Type="http://schemas.openxmlformats.org/officeDocument/2006/relationships/notesSlide" Target="/ppt/notesSlides/notesSlide3.xml" Id="Rfcd76fe1d655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a108701c415e" /><Relationship Type="http://schemas.openxmlformats.org/officeDocument/2006/relationships/notesSlide" Target="/ppt/notesSlides/notesSlide4.xml" Id="R3de719023e90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4eb9e4d47410c" /><Relationship Type="http://schemas.openxmlformats.org/officeDocument/2006/relationships/notesSlide" Target="/ppt/notesSlides/notesSlide5.xml" Id="Rbfb464bd6b3f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fae159d1b464c" /><Relationship Type="http://schemas.openxmlformats.org/officeDocument/2006/relationships/notesSlide" Target="/ppt/notesSlides/notesSlide6.xml" Id="R4af004df58c6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b5bc160348cc" /><Relationship Type="http://schemas.openxmlformats.org/officeDocument/2006/relationships/notesSlide" Target="/ppt/notesSlides/notesSlide7.xml" Id="R6c8d3d106ca7494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46837d68c4cde" /><Relationship Type="http://schemas.openxmlformats.org/officeDocument/2006/relationships/notesSlide" Target="/ppt/notesSlides/notesSlide8.xml" Id="Rb36809df6ea2454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a4b5328d42d0" /><Relationship Type="http://schemas.openxmlformats.org/officeDocument/2006/relationships/notesSlide" Target="/ppt/notesSlides/notesSlide9.xml" Id="R018a74d4747e403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02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39E2E2-8863-4903-9F5F-686AC17D7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7923F1-46A8-4C1D-BC9F-A564F7282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19100"/>
            <a:ext cx="1600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F6F1E9"/>
                </a:solidFill>
              </a:defRPr>
            </a:pPr>
            <a:r>
              <a:rPr sz="2475" b="0">
                <a:solidFill>
                  <a:srgbClr val="F6F1E9"/>
                </a:solidFill>
              </a:rPr>
              <a:t>surge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E0CC64-D76F-4878-B849-1CC78F2ED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5720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6F1E9"/>
                </a:solidFill>
              </a:defRPr>
            </a:pPr>
            <a:r>
              <a:rPr sz="1050" b="0">
                <a:solidFill>
                  <a:srgbClr val="F6F1E9"/>
                </a:solidFill>
              </a:rPr>
              <a:t>AI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ED5A91-13E3-4442-89C4-45D5611F1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A7FF"/>
                </a:solidFill>
              </a:defRPr>
            </a:pPr>
            <a:r>
              <a:rPr sz="975" b="1">
                <a:solidFill>
                  <a:srgbClr val="C8A7FF"/>
                </a:solidFill>
              </a:rPr>
              <a:t>PRIVATE PROPOSAL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2FE998-0E26-450A-B4F7-7BB24D2F0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685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650" b="0">
                <a:solidFill>
                  <a:srgbClr val="F6F1E9"/>
                </a:solidFill>
              </a:defRPr>
            </a:pPr>
            <a:r>
              <a:rPr sz="4650" b="0">
                <a:solidFill>
                  <a:srgbClr val="F6F1E9"/>
                </a:solidFill>
              </a:rPr>
              <a:t>Expert Evaluation</a:t>
            </a:r>
          </a:p>
          <a:p xmlns:a="http://schemas.openxmlformats.org/drawingml/2006/main">
            <a:pPr algn="l">
              <a:defRPr sz="4650" b="0">
                <a:solidFill>
                  <a:srgbClr val="F6F1E9"/>
                </a:solidFill>
              </a:defRPr>
            </a:pPr>
            <a:r>
              <a:rPr sz="4650" b="0">
                <a:solidFill>
                  <a:srgbClr val="F6F1E9"/>
                </a:solidFill>
              </a:rPr>
              <a:t>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A16471-B5B9-41B7-AFEA-815FBD68D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5857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C8A7FF"/>
                </a:solidFill>
              </a:defRPr>
            </a:pPr>
            <a:r>
              <a:rPr sz="1800" b="0">
                <a:solidFill>
                  <a:srgbClr val="C8A7FF"/>
                </a:solidFill>
              </a:rPr>
              <a:t>A growth &amp; recruitment plan for bringing</a:t>
            </a:r>
          </a:p>
          <a:p xmlns:a="http://schemas.openxmlformats.org/drawingml/2006/main">
            <a:pPr algn="l">
              <a:defRPr sz="1800" b="0">
                <a:solidFill>
                  <a:srgbClr val="C8A7FF"/>
                </a:solidFill>
              </a:defRPr>
            </a:pPr>
            <a:r>
              <a:rPr sz="1800" b="0">
                <a:solidFill>
                  <a:srgbClr val="C8A7FF"/>
                </a:solidFill>
              </a:rPr>
              <a:t>rare academic expertise into production AI evaluation.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253007-63DC-4C62-834E-A1B085C49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407B"/>
          </a:solidFill>
          <a:ln xmlns:a="http://schemas.openxmlformats.org/drawingml/2006/main" w="0">
            <a:solidFill>
              <a:srgbClr val="5C407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AB7C3D-7D88-4946-94F5-3F380B6D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816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6F1E9"/>
                </a:solidFill>
              </a:defRPr>
            </a:pPr>
            <a:r>
              <a:rPr sz="1050" b="1">
                <a:solidFill>
                  <a:srgbClr val="F6F1E9"/>
                </a:solidFill>
              </a:rPr>
              <a:t>Prepared by Michael Becker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05D4C1-293F-4A30-80D2-EEE7E11DB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8A7FF"/>
                </a:solidFill>
              </a:defRPr>
            </a:pPr>
            <a:r>
              <a:rPr sz="1050" b="0">
                <a:solidFill>
                  <a:srgbClr val="C8A7FF"/>
                </a:solidFill>
              </a:rPr>
              <a:t>Fractional Growth &amp; Commercialization Partner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07E20A-EDA8-4C54-A29D-2E7E51A32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8A7FF"/>
                </a:solidFill>
              </a:defRPr>
            </a:pPr>
            <a:r>
              <a:rPr sz="900" b="1">
                <a:solidFill>
                  <a:srgbClr val="C8A7FF"/>
                </a:solidFill>
              </a:rPr>
              <a:t>August 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2EF6EA-F295-4FD9-812B-787406DB4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5924550"/>
            <a:ext cx="1847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C8A7FF"/>
                </a:solidFill>
              </a:defRPr>
            </a:pPr>
            <a:r>
              <a:rPr sz="900" b="1">
                <a:solidFill>
                  <a:srgbClr val="C8A7FF"/>
                </a:solidFill>
              </a:rPr>
              <a:t>SURGE AI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D988E1-B28D-48C0-82FE-8045A551A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066800"/>
            <a:ext cx="2133600" cy="2133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A5F0D7-B046-43C1-A80C-2ABC28C92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466850"/>
            <a:ext cx="1333500" cy="1333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41130"/>
          </a:solidFill>
          <a:ln xmlns:a="http://schemas.openxmlformats.org/drawingml/2006/main" w="0">
            <a:solidFill>
              <a:srgbClr val="24113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8393E9-A7D6-46AF-982F-54645368D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676650"/>
            <a:ext cx="2000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C8A7FF"/>
                </a:solidFill>
              </a:defRPr>
            </a:pPr>
            <a:r>
              <a:rPr sz="900" b="1">
                <a:solidFill>
                  <a:srgbClr val="C8A7FF"/>
                </a:solidFill>
              </a:rPr>
              <a:t>THE BRIEF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D2586F-88FD-4D21-B3EB-1A4DE49D7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019550"/>
            <a:ext cx="2914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0">
                <a:solidFill>
                  <a:srgbClr val="F6F1E9"/>
                </a:solidFill>
              </a:defRPr>
            </a:pPr>
            <a:r>
              <a:rPr sz="1950" b="0">
                <a:solidFill>
                  <a:srgbClr val="F6F1E9"/>
                </a:solidFill>
              </a:rPr>
              <a:t>Recruit the academics who improve frontier models.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1CAD35-FC57-4793-BE72-2AC85EE8A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991100"/>
            <a:ext cx="2914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407B"/>
          </a:solidFill>
          <a:ln xmlns:a="http://schemas.openxmlformats.org/drawingml/2006/main" w="0">
            <a:solidFill>
              <a:srgbClr val="5C407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6E4222-11A6-45BD-9FE9-5EBB54A53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5181600"/>
            <a:ext cx="2647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C8A7FF"/>
                </a:solidFill>
              </a:defRPr>
            </a:pPr>
            <a:r>
              <a:rPr sz="1050" b="0">
                <a:solidFill>
                  <a:srgbClr val="C8A7FF"/>
                </a:solidFill>
              </a:rPr>
              <a:t>A specialist recruitment system—not another acquisition funnel.</a:t>
            </a:r>
          </a:p>
        </p:txBody>
      </p:sp>
    </p:spTree>
    <p:extLst>
      <p:ext uri="{BB962C8B-B14F-4D97-AF65-F5344CB8AC3E}">
        <p14:creationId xmlns:p14="http://schemas.microsoft.com/office/powerpoint/2010/main" val="92734309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0F9878-C848-40AE-8F97-20DAE8045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MEASUREMENT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BBE6A0-5160-4AD4-A0E2-4508AD119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FDBF8F-8F97-4116-9EEF-786AA62A6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25B8C0-4091-4F80-9001-7813B8545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DF7EE9-849F-4149-B9CC-714A13FA2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19B495-9C68-4B6E-AC28-A8A951A44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60B23B-9C96-4056-82CF-E33110564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Measure reply, conversion, speed, and cost.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25763C-E12C-4F0C-B595-9E2C3E048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The operating dashboard should expose friction as soon as it appears.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32F8FC-3BA9-4193-9100-CE27DF152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051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8D24FF"/>
                </a:solidFill>
              </a:defRPr>
            </a:pPr>
            <a:r>
              <a:rPr sz="3150" b="0">
                <a:solidFill>
                  <a:srgbClr val="8D24FF"/>
                </a:solidFill>
              </a:rPr>
              <a:t>10–20%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6BD3CB-3B3F-43EB-922F-9803987CE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385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reply-rate target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663C07-8A21-44A8-8BA6-E467A452A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800350"/>
            <a:ext cx="95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61F923-FD3B-4CBA-B1F3-123CF1DB6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1051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8D24FF"/>
                </a:solidFill>
              </a:defRPr>
            </a:pPr>
            <a:r>
              <a:rPr sz="3150" b="0">
                <a:solidFill>
                  <a:srgbClr val="8D24FF"/>
                </a:solidFill>
              </a:rPr>
              <a:t>30–50%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935FC5-EAF6-45FD-A095-7EF1570A3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6385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onboarding-conversion target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32D674-85FA-4D62-AFD1-DEA2A750D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800350"/>
            <a:ext cx="95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FED94B-7BEC-4C48-A26D-E7AF7D16E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1051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8D24FF"/>
                </a:solidFill>
              </a:defRPr>
            </a:pPr>
            <a:r>
              <a:rPr sz="3150" b="0">
                <a:solidFill>
                  <a:srgbClr val="8D24FF"/>
                </a:solidFill>
              </a:rPr>
              <a:t>&lt;48h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3D7F8A-389D-4AC7-8C8B-6887EA905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6385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target time-to-onboard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5560E7-9536-4585-AAD7-7AD740CBA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800350"/>
            <a:ext cx="95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09CCE8-D96C-49E4-9A22-2BB028BB3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1051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8D24FF"/>
                </a:solidFill>
              </a:defRPr>
            </a:pPr>
            <a:r>
              <a:rPr sz="3150" b="0">
                <a:solidFill>
                  <a:srgbClr val="8D24FF"/>
                </a:solidFill>
              </a:rPr>
              <a:t>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9597FD7-84BE-4200-9DA0-24F3413D2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6385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cost / onboarded contributor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516DF8-6DDC-4774-BF94-91BD10323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443A7E-969F-4DB7-9F8C-1D814D016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768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D24FF"/>
                </a:solidFill>
              </a:defRPr>
            </a:pPr>
            <a:r>
              <a:rPr sz="1200" b="1">
                <a:solidFill>
                  <a:srgbClr val="8D24FF"/>
                </a:solidFill>
              </a:rPr>
              <a:t>Questions the dashboard resolves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2FD4828-074D-4BD5-A99B-EFABD861A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81650"/>
            <a:ext cx="10401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Which segment responds? Which proof point creates a reply? Where does onboarding slow down? Which source produces the highest-quality contributor?</a:t>
            </a:r>
          </a:p>
        </p:txBody>
      </p:sp>
    </p:spTree>
    <p:extLst>
      <p:ext uri="{BB962C8B-B14F-4D97-AF65-F5344CB8AC3E}">
        <p14:creationId xmlns:p14="http://schemas.microsoft.com/office/powerpoint/2010/main" val="133552631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702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55E807-0F08-4B4C-966D-F31722FBD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8A7FF"/>
                </a:solidFill>
              </a:defRPr>
            </a:pPr>
            <a:r>
              <a:rPr sz="900" b="1">
                <a:solidFill>
                  <a:srgbClr val="C8A7FF"/>
                </a:solidFill>
              </a:rPr>
              <a:t>FRACTIONAL MANDATE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95D517-A08D-4624-8EBA-E720114B7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C8A7FF"/>
                </a:solidFill>
              </a:defRPr>
            </a:pPr>
            <a:r>
              <a:rPr sz="900" b="1">
                <a:solidFill>
                  <a:srgbClr val="C8A7FF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95904F-300E-4D7D-89C5-3FF528513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03E60"/>
          </a:solidFill>
          <a:ln xmlns:a="http://schemas.openxmlformats.org/drawingml/2006/main" w="0">
            <a:solidFill>
              <a:srgbClr val="503E60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DEA4B7-E5B9-44F4-9A1D-2C5DDAF97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EDDF51-B963-4F49-A233-D3543A91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A7FF"/>
                </a:solidFill>
              </a:defRPr>
            </a:pPr>
            <a:r>
              <a:rPr sz="750" b="1">
                <a:solidFill>
                  <a:srgbClr val="C8A7FF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6550C6-8335-4471-AA8C-696CC14F6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7FF"/>
                </a:solidFill>
              </a:defRPr>
            </a:pPr>
            <a:r>
              <a:rPr sz="750" b="1">
                <a:solidFill>
                  <a:srgbClr val="C8A7FF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CCDCAC-394E-4A66-B381-9AC3B572F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857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00" b="0">
                <a:solidFill>
                  <a:srgbClr val="F6F1E9"/>
                </a:solidFill>
              </a:defRPr>
            </a:pPr>
            <a:r>
              <a:rPr sz="3600" b="0">
                <a:solidFill>
                  <a:srgbClr val="F6F1E9"/>
                </a:solidFill>
              </a:rPr>
              <a:t>What this plan operationalizes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BC2D33-E2F6-4E47-BF38-C835F996B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954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8A7FF"/>
                </a:solidFill>
              </a:defRPr>
            </a:pPr>
            <a:r>
              <a:rPr sz="1575" b="0">
                <a:solidFill>
                  <a:srgbClr val="C8A7FF"/>
                </a:solidFill>
              </a:rPr>
              <a:t>A deployable expert-recruitment system—not a strategy deck handed off to a junior team.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BF75BD-747D-47D1-B1F8-269961358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8A7FF"/>
                </a:solidFill>
              </a:defRPr>
            </a:pPr>
            <a:r>
              <a:rPr sz="900" b="1">
                <a:solidFill>
                  <a:srgbClr val="C8A7FF"/>
                </a:solidFill>
              </a:rPr>
              <a:t>BUILT INTO THE PLAN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26096B-4565-405F-9BBB-8051A2195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4286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1E9"/>
                </a:solidFill>
              </a:defRPr>
            </a:pPr>
            <a:r>
              <a:rPr sz="1650" b="0">
                <a:solidFill>
                  <a:srgbClr val="F6F1E9"/>
                </a:solidFill>
              </a:rPr>
              <a:t>• Audience diagnosis</a:t>
            </a:r>
          </a:p>
          <a:p xmlns:a="http://schemas.openxmlformats.org/drawingml/2006/main">
            <a:pPr algn="l">
              <a:defRPr sz="1650" b="0">
                <a:solidFill>
                  <a:srgbClr val="F6F1E9"/>
                </a:solidFill>
              </a:defRPr>
            </a:pPr>
            <a:r>
              <a:rPr sz="1650" b="0">
                <a:solidFill>
                  <a:srgbClr val="F6F1E9"/>
                </a:solidFill>
              </a:rPr>
              <a:t>• Target-market tiering</a:t>
            </a:r>
          </a:p>
          <a:p xmlns:a="http://schemas.openxmlformats.org/drawingml/2006/main">
            <a:pPr algn="l">
              <a:defRPr sz="1650" b="0">
                <a:solidFill>
                  <a:srgbClr val="F6F1E9"/>
                </a:solidFill>
              </a:defRPr>
            </a:pPr>
            <a:r>
              <a:rPr sz="1650" b="0">
                <a:solidFill>
                  <a:srgbClr val="F6F1E9"/>
                </a:solidFill>
              </a:rPr>
              <a:t>• Channel and spend logic</a:t>
            </a:r>
          </a:p>
          <a:p xmlns:a="http://schemas.openxmlformats.org/drawingml/2006/main">
            <a:pPr algn="l">
              <a:defRPr sz="1650" b="0">
                <a:solidFill>
                  <a:srgbClr val="F6F1E9"/>
                </a:solidFill>
              </a:defRPr>
            </a:pPr>
            <a:r>
              <a:rPr sz="1650" b="0">
                <a:solidFill>
                  <a:srgbClr val="F6F1E9"/>
                </a:solidFill>
              </a:rPr>
              <a:t>• Outreach + messaging system</a:t>
            </a:r>
          </a:p>
          <a:p xmlns:a="http://schemas.openxmlformats.org/drawingml/2006/main">
            <a:pPr algn="l">
              <a:defRPr sz="1650" b="0">
                <a:solidFill>
                  <a:srgbClr val="F6F1E9"/>
                </a:solidFill>
              </a:defRPr>
            </a:pPr>
            <a:r>
              <a:rPr sz="1650" b="0">
                <a:solidFill>
                  <a:srgbClr val="F6F1E9"/>
                </a:solidFill>
              </a:rPr>
              <a:t>• Invite-based onboarding path</a:t>
            </a:r>
          </a:p>
          <a:p xmlns:a="http://schemas.openxmlformats.org/drawingml/2006/main">
            <a:pPr algn="l">
              <a:defRPr sz="1650" b="0">
                <a:solidFill>
                  <a:srgbClr val="F6F1E9"/>
                </a:solidFill>
              </a:defRPr>
            </a:pPr>
            <a:r>
              <a:rPr sz="1650" b="0">
                <a:solidFill>
                  <a:srgbClr val="F6F1E9"/>
                </a:solidFill>
              </a:rPr>
              <a:t>• Sprint cadence + measurement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D0B909-AE7D-4BD0-BB48-1D3CD8665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571750"/>
            <a:ext cx="95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3797C4-F879-4B5D-8E86-DAE18ED17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6098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8A7FF"/>
                </a:solidFill>
              </a:defRPr>
            </a:pPr>
            <a:r>
              <a:rPr sz="900" b="1">
                <a:solidFill>
                  <a:srgbClr val="C8A7FF"/>
                </a:solidFill>
              </a:rPr>
              <a:t>THE DROP-IN OPERATING ROLE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9D1665-F438-4484-BD5B-6C61A9E6E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952750"/>
            <a:ext cx="40005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F6F1E9"/>
                </a:solidFill>
              </a:defRPr>
            </a:pPr>
            <a:r>
              <a:rPr sz="2850" b="0">
                <a:solidFill>
                  <a:srgbClr val="F6F1E9"/>
                </a:solidFill>
              </a:rPr>
              <a:t>Own the system</a:t>
            </a:r>
          </a:p>
          <a:p xmlns:a="http://schemas.openxmlformats.org/drawingml/2006/main">
            <a:pPr algn="l">
              <a:defRPr sz="2850" b="0">
                <a:solidFill>
                  <a:srgbClr val="F6F1E9"/>
                </a:solidFill>
              </a:defRPr>
            </a:pPr>
            <a:r>
              <a:rPr sz="2850" b="0">
                <a:solidFill>
                  <a:srgbClr val="F6F1E9"/>
                </a:solidFill>
              </a:rPr>
              <a:t>from target list</a:t>
            </a:r>
          </a:p>
          <a:p xmlns:a="http://schemas.openxmlformats.org/drawingml/2006/main">
            <a:pPr algn="l">
              <a:defRPr sz="2850" b="0">
                <a:solidFill>
                  <a:srgbClr val="F6F1E9"/>
                </a:solidFill>
              </a:defRPr>
            </a:pPr>
            <a:r>
              <a:rPr sz="2850" b="0">
                <a:solidFill>
                  <a:srgbClr val="F6F1E9"/>
                </a:solidFill>
              </a:rPr>
              <a:t>to activated expert.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5AA08A-1B03-4DF7-9936-C0F04BB6A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457700"/>
            <a:ext cx="4000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C8A7FF"/>
                </a:solidFill>
              </a:defRPr>
            </a:pPr>
            <a:r>
              <a:rPr sz="1500" b="0">
                <a:solidFill>
                  <a:srgbClr val="C8A7FF"/>
                </a:solidFill>
              </a:rPr>
              <a:t>Research, coordinate, write, ship, and use live response data to make the next motion sharper.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A72C61-4B4F-4A56-B35F-3FB4EA831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666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8A7FF"/>
                </a:solidFill>
              </a:defRPr>
            </a:pPr>
            <a:r>
              <a:rPr sz="900" b="1">
                <a:solidFill>
                  <a:srgbClr val="C8A7FF"/>
                </a:solidFill>
              </a:rPr>
              <a:t>MICHAEL BECKER / FRACTIONAL GROWTH &amp; COMMERCIALIZATION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1AE8F9-F82F-4F85-8BDD-E77E89991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772150"/>
            <a:ext cx="2609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C8A7FF"/>
                </a:solidFill>
              </a:defRPr>
            </a:pPr>
            <a:r>
              <a:rPr sz="900" b="1">
                <a:solidFill>
                  <a:srgbClr val="C8A7FF"/>
                </a:solidFill>
              </a:rPr>
              <a:t>michaelbecker.org</a:t>
            </a:r>
          </a:p>
        </p:txBody>
      </p:sp>
    </p:spTree>
    <p:extLst>
      <p:ext uri="{BB962C8B-B14F-4D97-AF65-F5344CB8AC3E}">
        <p14:creationId xmlns:p14="http://schemas.microsoft.com/office/powerpoint/2010/main" val="190551747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B1D278E-1861-4674-8DCB-B7D747BF4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APPENDIX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B33937-0342-49E2-AC1A-E2383054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5AEAD7-CD72-465F-9604-3B75B3414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C04E16-2958-4422-9F6A-F8F30453C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FA7598-3305-4B32-A334-3A4F8F234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8D0515-B0A0-43E0-BAD9-B6C8C0C53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B6EC5E-6991-4088-9E01-14115901D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Supporting working artifacts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998D32-C530-4672-8CA5-9D814C5C8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The underlying work includes the detailed planning artifacts, invite-flow design, and sample outreach referenced in the original assignment response.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7D1A19-7A9C-4F6D-AFAC-3669E08DF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336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8D24FF"/>
                </a:solidFill>
              </a:defRPr>
            </a:pPr>
            <a:r>
              <a:rPr sz="1650" b="0">
                <a:solidFill>
                  <a:srgbClr val="8D24F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D39795-55E1-41F7-BA1A-95E323F90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5336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1E2B"/>
                </a:solidFill>
              </a:defRPr>
            </a:pPr>
            <a:r>
              <a:rPr sz="1650" b="0">
                <a:solidFill>
                  <a:srgbClr val="241E2B"/>
                </a:solidFill>
              </a:rPr>
              <a:t>Underlying notes + strategic thinking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226AB6-85B7-4059-AD81-D5E494070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8575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5C76"/>
                </a:solidFill>
              </a:defRPr>
            </a:pPr>
            <a:r>
              <a:rPr sz="1200" b="0">
                <a:solidFill>
                  <a:srgbClr val="675C76"/>
                </a:solidFill>
              </a:rPr>
              <a:t>Original working document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634602-F331-4601-8ECB-65547145C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096E0B-5ACA-4D9D-9A5B-337CF8311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8D24FF"/>
                </a:solidFill>
              </a:defRPr>
            </a:pPr>
            <a:r>
              <a:rPr sz="1650" b="0">
                <a:solidFill>
                  <a:srgbClr val="8D24F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20FD5D-9E1E-4C18-AE0A-B8A077352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390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1E2B"/>
                </a:solidFill>
              </a:defRPr>
            </a:pPr>
            <a:r>
              <a:rPr sz="1650" b="0">
                <a:solidFill>
                  <a:srgbClr val="241E2B"/>
                </a:solidFill>
              </a:rPr>
              <a:t>Flow revamp for academics and laureates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7222F6-9E0F-4BFC-A292-C8A997B03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7147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5C76"/>
                </a:solidFill>
              </a:defRPr>
            </a:pPr>
            <a:r>
              <a:rPr sz="1200" b="0">
                <a:solidFill>
                  <a:srgbClr val="675C76"/>
                </a:solidFill>
              </a:rPr>
              <a:t>Detailed conversion-path design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5D450C-9C55-4921-AAA1-6246FE534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4B208B-143C-43C0-AEE5-A0B1F9BB6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8D24FF"/>
                </a:solidFill>
              </a:defRPr>
            </a:pPr>
            <a:r>
              <a:rPr sz="1650" b="0">
                <a:solidFill>
                  <a:srgbClr val="8D24F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7D9DFF-D800-4B07-A7AE-C12900447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2481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1E2B"/>
                </a:solidFill>
              </a:defRPr>
            </a:pPr>
            <a:r>
              <a:rPr sz="1650" b="0">
                <a:solidFill>
                  <a:srgbClr val="241E2B"/>
                </a:solidFill>
              </a:rPr>
              <a:t>Invite-based onboarding flow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A3BC80-E76A-44B9-8665-7354290B0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5720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5C76"/>
                </a:solidFill>
              </a:defRPr>
            </a:pPr>
            <a:r>
              <a:rPr sz="1200" b="0">
                <a:solidFill>
                  <a:srgbClr val="675C76"/>
                </a:solidFill>
              </a:rPr>
              <a:t>Personalized entry, intake, sample evaluation, and task unlock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2A69E5-015F-48FD-ADBC-2014ABEBB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D61C4D-10BC-42C3-B534-8C0A149EB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8D24FF"/>
                </a:solidFill>
              </a:defRPr>
            </a:pPr>
            <a:r>
              <a:rPr sz="1650" b="0">
                <a:solidFill>
                  <a:srgbClr val="8D24F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0C4B29-707F-4AB7-99AB-EDA76DE97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1054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1E2B"/>
                </a:solidFill>
              </a:defRPr>
            </a:pPr>
            <a:r>
              <a:rPr sz="1650" b="0">
                <a:solidFill>
                  <a:srgbClr val="241E2B"/>
                </a:solidFill>
              </a:rPr>
              <a:t>Sample cold email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D2D2481-60C9-4630-AE54-A98A1F1E1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4292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5C76"/>
                </a:solidFill>
              </a:defRPr>
            </a:pPr>
            <a:r>
              <a:rPr sz="1200" b="0">
                <a:solidFill>
                  <a:srgbClr val="675C76"/>
                </a:solidFill>
              </a:rPr>
              <a:t>High-trust first-touch outreach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432A0B7-0306-4954-AD31-BE3CC74D3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F352BA-12FD-4636-BF09-86A8512BF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72200"/>
            <a:ext cx="10401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0" i="1">
                <a:solidFill>
                  <a:srgbClr val="675C76"/>
                </a:solidFill>
              </a:defRPr>
            </a:pPr>
            <a:r>
              <a:rPr sz="975" b="0" i="1">
                <a:solidFill>
                  <a:srgbClr val="675C76"/>
                </a:solidFill>
              </a:rPr>
              <a:t>Working URLs retained from the original assignment deck and available upon request.</a:t>
            </a:r>
          </a:p>
        </p:txBody>
      </p:sp>
    </p:spTree>
    <p:extLst>
      <p:ext uri="{BB962C8B-B14F-4D97-AF65-F5344CB8AC3E}">
        <p14:creationId xmlns:p14="http://schemas.microsoft.com/office/powerpoint/2010/main" val="134642069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2436E9-5A4D-4D4D-8A12-5FBB2CB73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EXECUTIVE THESIS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1C47F2-B2D0-4240-A1E3-2B16955B8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D0C71E-2FE2-4E9E-B865-27824F0DA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7C8E59-9D6A-4C7A-A441-8C5BA3022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CE8D16-7FC3-4F2F-8225-DBFDE44BF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E1B7F9-03A1-45AA-96A0-E09397DC9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8611C8-4459-451B-8048-51A9F5AC0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The diagnosis: strategy is mismatched to the audience.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773342-1092-42E4-9B42-10463A571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Rare, high-credibility academics will not behave like a scalable STEM-PhD acquisition market.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1D270C-A44E-4A03-B97E-66427B2A4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476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0224"/>
                </a:solidFill>
              </a:defRPr>
            </a:pPr>
            <a:r>
              <a:rPr sz="2400" b="0">
                <a:solidFill>
                  <a:srgbClr val="170224"/>
                </a:solidFill>
              </a:rPr>
              <a:t>This is not a demand-generation problem.</a:t>
            </a:r>
          </a:p>
          <a:p xmlns:a="http://schemas.openxmlformats.org/drawingml/2006/main">
            <a:pPr algn="l">
              <a:defRPr sz="2400" b="0">
                <a:solidFill>
                  <a:srgbClr val="170224"/>
                </a:solidFill>
              </a:defRPr>
            </a:pPr>
            <a:r>
              <a:rPr sz="2400" b="0">
                <a:solidFill>
                  <a:srgbClr val="170224"/>
                </a:solidFill>
              </a:rPr>
              <a:t>It is a targeted recruitment problem.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7F5F0E-26BF-461E-B03B-891A24168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4743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860E0A-83BB-4D1E-8184-641C4EC95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WHAT BREAKS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9D6DE0-3EA5-4351-8CA1-C5B28EBE2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4762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• Funnel conversion drops</a:t>
            </a:r>
          </a:p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• CAC rises under the same strategy</a:t>
            </a:r>
          </a:p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• Paid channels underperform</a:t>
            </a:r>
          </a:p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• Generic messaging creates no reason to respond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7754F7-5D81-4836-9E05-1990575AE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57450"/>
            <a:ext cx="428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WHAT THE SYSTEM MUST OPTIMIZE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0A2993-A948-4E66-A465-95D2A80B9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81300"/>
            <a:ext cx="46291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241E2B"/>
                </a:solidFill>
              </a:defRPr>
            </a:pPr>
            <a:r>
              <a:rPr sz="2550" b="0">
                <a:solidFill>
                  <a:srgbClr val="241E2B"/>
                </a:solidFill>
              </a:rPr>
              <a:t>Finite, identifiable people</a:t>
            </a:r>
          </a:p>
          <a:p xmlns:a="http://schemas.openxmlformats.org/drawingml/2006/main">
            <a:pPr algn="l">
              <a:defRPr sz="2550" b="0">
                <a:solidFill>
                  <a:srgbClr val="241E2B"/>
                </a:solidFill>
              </a:defRPr>
            </a:pPr>
            <a:r>
              <a:rPr sz="2550" b="0">
                <a:solidFill>
                  <a:srgbClr val="241E2B"/>
                </a:solidFill>
              </a:rPr>
              <a:t>who are highly sensitive to</a:t>
            </a:r>
          </a:p>
          <a:p xmlns:a="http://schemas.openxmlformats.org/drawingml/2006/main">
            <a:pPr algn="l">
              <a:defRPr sz="2550" b="0">
                <a:solidFill>
                  <a:srgbClr val="241E2B"/>
                </a:solidFill>
              </a:defRPr>
            </a:pPr>
            <a:r>
              <a:rPr sz="2550" b="0">
                <a:solidFill>
                  <a:srgbClr val="241E2B"/>
                </a:solidFill>
              </a:rPr>
              <a:t>credibility, intent, and source.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D3FF1F-DDA8-401B-8D5A-65E5E98CD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29100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FA0B75-13FE-4471-8988-64C6ADC5B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14850"/>
            <a:ext cx="462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75C76"/>
                </a:solidFill>
              </a:defRPr>
            </a:pPr>
            <a:r>
              <a:rPr sz="1275" b="1">
                <a:solidFill>
                  <a:srgbClr val="675C76"/>
                </a:solidFill>
              </a:rPr>
              <a:t>The operating implication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267911-77DD-43DA-A277-132258D7B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819650"/>
            <a:ext cx="46291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41E2B"/>
                </a:solidFill>
              </a:defRPr>
            </a:pPr>
            <a:r>
              <a:rPr sz="1575" b="0">
                <a:solidFill>
                  <a:srgbClr val="241E2B"/>
                </a:solidFill>
              </a:rPr>
              <a:t>Move budget, messaging, and the conversion path toward precise identification, direct conversation, and invitation-led onboarding.</a:t>
            </a:r>
          </a:p>
        </p:txBody>
      </p:sp>
    </p:spTree>
    <p:extLst>
      <p:ext uri="{BB962C8B-B14F-4D97-AF65-F5344CB8AC3E}">
        <p14:creationId xmlns:p14="http://schemas.microsoft.com/office/powerpoint/2010/main" val="95040063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DDAD03-5E52-4A92-94CC-D0CC4D632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STRATEGIC REFRAME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5D7E03-4E30-4A0B-BADE-FA6FE39D6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E00109-DCC3-45F4-8BFD-453393E95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BD1EF6-BA10-4E32-9A8D-5247F840D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542C81-D067-42AB-942D-9C08DA50E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AEB91A-3984-466E-8533-1A706312F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84E620-3536-4FE4-B726-79F977675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Rare experts need a different funnel.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3A4EE1-BEA0-4C05-87A2-C0E1B213A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The work reorients the system around precision, trust, and direct access.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67A9FE-95C3-4D11-A829-DD051D01D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OLD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D994C9-04A8-4F4F-86C8-7DB6BE33F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241E2B"/>
                </a:solidFill>
              </a:defRPr>
            </a:pPr>
            <a:r>
              <a:rPr sz="2325" b="0">
                <a:solidFill>
                  <a:srgbClr val="241E2B"/>
                </a:solidFill>
              </a:rPr>
              <a:t>Broad acquisition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747E9D-B2C4-47A0-AF33-637C757D7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3619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5C76"/>
                </a:solidFill>
              </a:defRPr>
            </a:pPr>
            <a:r>
              <a:rPr sz="1500" b="0">
                <a:solidFill>
                  <a:srgbClr val="675C76"/>
                </a:solidFill>
              </a:rPr>
              <a:t>Ad → Landing page → Signup</a:t>
            </a:r>
          </a:p>
          <a:p xmlns:a="http://schemas.openxmlformats.org/drawingml/2006/main">
            <a:pPr algn="l">
              <a:defRPr sz="1500" b="0">
                <a:solidFill>
                  <a:srgbClr val="675C76"/>
                </a:solidFill>
              </a:defRPr>
            </a:pPr>
            <a:r>
              <a:rPr sz="1500" b="0">
                <a:solidFill>
                  <a:srgbClr val="675C76"/>
                </a:solidFill>
              </a:rPr>
              <a:t>→ Phone verification → Assessment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E5357D-A302-4C28-B77A-FB5EE3FC1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95800"/>
            <a:ext cx="304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1E2B"/>
                </a:solidFill>
              </a:defRPr>
            </a:pPr>
            <a:r>
              <a:rPr sz="1350" b="0">
                <a:solidFill>
                  <a:srgbClr val="241E2B"/>
                </a:solidFill>
              </a:rPr>
              <a:t>Scale volume</a:t>
            </a:r>
          </a:p>
          <a:p xmlns:a="http://schemas.openxmlformats.org/drawingml/2006/main">
            <a:pPr algn="l">
              <a:defRPr sz="1350" b="0">
                <a:solidFill>
                  <a:srgbClr val="241E2B"/>
                </a:solidFill>
              </a:defRPr>
            </a:pPr>
            <a:r>
              <a:rPr sz="1350" b="0">
                <a:solidFill>
                  <a:srgbClr val="241E2B"/>
                </a:solidFill>
              </a:rPr>
              <a:t>Capture demand</a:t>
            </a:r>
          </a:p>
          <a:p xmlns:a="http://schemas.openxmlformats.org/drawingml/2006/main">
            <a:pPr algn="l">
              <a:defRPr sz="1350" b="0">
                <a:solidFill>
                  <a:srgbClr val="241E2B"/>
                </a:solidFill>
              </a:defRPr>
            </a:pPr>
            <a:r>
              <a:rPr sz="1350" b="0">
                <a:solidFill>
                  <a:srgbClr val="241E2B"/>
                </a:solidFill>
              </a:rPr>
              <a:t>Optimize a generic funnel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AD8215-DB15-4834-92EE-3868B32AC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95700"/>
            <a:ext cx="10287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4050" b="0">
                <a:solidFill>
                  <a:srgbClr val="8D24FF"/>
                </a:solidFill>
              </a:defRPr>
            </a:pPr>
            <a:r>
              <a:rPr sz="4050" b="0">
                <a:solidFill>
                  <a:srgbClr val="8D24FF"/>
                </a:solidFill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82CC0E-AC66-41E5-ACCF-34DE30C85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457450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NEW MODEL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09BC11-1464-404D-9550-1697C7035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800350"/>
            <a:ext cx="466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70224"/>
                </a:solidFill>
              </a:defRPr>
            </a:pPr>
            <a:r>
              <a:rPr sz="2325" b="0">
                <a:solidFill>
                  <a:srgbClr val="170224"/>
                </a:solidFill>
              </a:rPr>
              <a:t>Precision recruitment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09BF5A-5E1F-44E3-A435-11213C946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3337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Target list → Personalized outreach</a:t>
            </a:r>
          </a:p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→ Conversation → Direct onboarding → Paid work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F0CADE-7CAB-4EE0-9D89-CFAF25B2C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495800"/>
            <a:ext cx="352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1E2B"/>
                </a:solidFill>
              </a:defRPr>
            </a:pPr>
            <a:r>
              <a:rPr sz="1350" b="0">
                <a:solidFill>
                  <a:srgbClr val="241E2B"/>
                </a:solidFill>
              </a:rPr>
              <a:t>Identify the finite market</a:t>
            </a:r>
          </a:p>
          <a:p xmlns:a="http://schemas.openxmlformats.org/drawingml/2006/main">
            <a:pPr algn="l">
              <a:defRPr sz="1350" b="0">
                <a:solidFill>
                  <a:srgbClr val="241E2B"/>
                </a:solidFill>
              </a:defRPr>
            </a:pPr>
            <a:r>
              <a:rPr sz="1350" b="0">
                <a:solidFill>
                  <a:srgbClr val="241E2B"/>
                </a:solidFill>
              </a:rPr>
              <a:t>Earn the reply</a:t>
            </a:r>
          </a:p>
          <a:p xmlns:a="http://schemas.openxmlformats.org/drawingml/2006/main">
            <a:pPr algn="l">
              <a:defRPr sz="1350" b="0">
                <a:solidFill>
                  <a:srgbClr val="241E2B"/>
                </a:solidFill>
              </a:defRPr>
            </a:pPr>
            <a:r>
              <a:rPr sz="1350" b="0">
                <a:solidFill>
                  <a:srgbClr val="241E2B"/>
                </a:solidFill>
              </a:rPr>
              <a:t>Reduce onboarding friction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D1E299-DAE2-49C0-89EF-27C4864BC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E35152-7DF6-4AEC-BB4D-1A2F68EE0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43600"/>
            <a:ext cx="10401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0224"/>
                </a:solidFill>
              </a:defRPr>
            </a:pPr>
            <a:r>
              <a:rPr sz="1575" b="1">
                <a:solidFill>
                  <a:srgbClr val="170224"/>
                </a:solidFill>
              </a:rPr>
              <a:t>The shift: scalable acquisition → high-trust, list-based recruitment</a:t>
            </a:r>
          </a:p>
        </p:txBody>
      </p:sp>
    </p:spTree>
    <p:extLst>
      <p:ext uri="{BB962C8B-B14F-4D97-AF65-F5344CB8AC3E}">
        <p14:creationId xmlns:p14="http://schemas.microsoft.com/office/powerpoint/2010/main" val="5749736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2DF41DC-846B-4AD7-914D-296E97C9C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TARGET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900431-4789-4F7C-B4C1-CFD44BCB2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4475FC-F34E-4253-8AD6-55AA030D2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4BC8AF-5045-4116-8B47-12C634100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F69D84-08C0-4087-95B5-43396643E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B10FE3-F8C1-4FA7-8A6C-055990907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5BC5F1-2753-416F-BB1A-08B213BF8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The math favors focused recruitment.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83C2E7-2285-4D14-9CDC-1811DA924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A finite market rewards better targeting and a faster path to paid contribution.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2C651B-944F-42DC-9C19-AB5B6622A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MARKET GEOMETRY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2AD6D9-5BFF-4F01-8D7C-BC5F4CB63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8D24FF"/>
                </a:solidFill>
              </a:defRPr>
            </a:pPr>
            <a:r>
              <a:rPr sz="2850" b="0">
                <a:solidFill>
                  <a:srgbClr val="8D24FF"/>
                </a:solidFill>
              </a:rPr>
              <a:t>2–3K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6F64D4-BE9E-44C1-B3CA-BB75BE31E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priority professors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750D1E-47EA-492B-9161-C912606E0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800350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8D24FF"/>
                </a:solidFill>
              </a:defRPr>
            </a:pPr>
            <a:r>
              <a:rPr sz="2850" b="0">
                <a:solidFill>
                  <a:srgbClr val="8D24FF"/>
                </a:solidFill>
              </a:rPr>
              <a:t>10–20K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97486F-6BD4-4A73-89DD-745C3CDBD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3337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qualified reachable contacts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ABFE0F-C5CA-4740-9C98-B2014B914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8D24FF"/>
                </a:solidFill>
              </a:defRPr>
            </a:pPr>
            <a:r>
              <a:rPr sz="2850" b="0">
                <a:solidFill>
                  <a:srgbClr val="8D24FF"/>
                </a:solidFill>
              </a:rPr>
              <a:t>~300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DAAF38-554C-4E7B-8D91-1789761B6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Nobel laureates / high-touch only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DBB0A6-4F30-47EA-ABE4-5E51D6176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457450"/>
            <a:ext cx="95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59A4D0-E3D9-45BA-BBC3-D5FCF32FC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4574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SUCCESS STATE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42C4AD-5B57-437A-B30A-271A6DA90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800350"/>
            <a:ext cx="190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8D24FF"/>
                </a:solidFill>
              </a:defRPr>
            </a:pPr>
            <a:r>
              <a:rPr sz="2850" b="0">
                <a:solidFill>
                  <a:srgbClr val="8D24FF"/>
                </a:solidFill>
              </a:rPr>
              <a:t>10K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C2FCA1-C1D5-4500-BC4C-2AB8F63B4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33375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contacts in the system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87F2FB-D682-46E4-BABF-661AC1A95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800350"/>
            <a:ext cx="190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8D24FF"/>
                </a:solidFill>
              </a:defRPr>
            </a:pPr>
            <a:r>
              <a:rPr sz="2850" b="0">
                <a:solidFill>
                  <a:srgbClr val="8D24FF"/>
                </a:solidFill>
              </a:rPr>
              <a:t>1–2K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81F479-3652-48AA-8918-CEDBA2B6E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expected replies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8D50C8D-EF47-4DD5-BCA1-6FC58C1DE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386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8D24FF"/>
                </a:solidFill>
              </a:defRPr>
            </a:pPr>
            <a:r>
              <a:rPr sz="2850" b="0">
                <a:solidFill>
                  <a:srgbClr val="8D24FF"/>
                </a:solidFill>
              </a:rPr>
              <a:t>300–800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172C827-D4A0-4547-87A7-83A70DA43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5720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onboarded contributors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602256-BFD9-4C63-A0C1-B3886E5B5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0386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8D24FF"/>
                </a:solidFill>
              </a:defRPr>
            </a:pPr>
            <a:r>
              <a:rPr sz="2850" b="0">
                <a:solidFill>
                  <a:srgbClr val="8D24FF"/>
                </a:solidFill>
              </a:rPr>
              <a:t>&lt;48h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62EB0C5-BE67-48B8-A8B4-1A80ECF07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57200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75C76"/>
                </a:solidFill>
              </a:defRPr>
            </a:pPr>
            <a:r>
              <a:rPr sz="1200" b="1">
                <a:solidFill>
                  <a:srgbClr val="675C76"/>
                </a:solidFill>
              </a:rPr>
              <a:t>target time-to-onboard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47AED55-965D-4944-8F54-D2015988D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959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4851FE4-D164-42E0-9303-9BE21FBEA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86450"/>
            <a:ext cx="1040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Required improvement vs. the existing path: 2–3× better conversion efficiency—or a 60–70% reduction in wasted impressions.</a:t>
            </a:r>
          </a:p>
        </p:txBody>
      </p:sp>
    </p:spTree>
    <p:extLst>
      <p:ext uri="{BB962C8B-B14F-4D97-AF65-F5344CB8AC3E}">
        <p14:creationId xmlns:p14="http://schemas.microsoft.com/office/powerpoint/2010/main" val="80142032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456BAE1-899D-40B7-BAFB-03C4477C2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BUDGET REALLOCATION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80A893-F767-4910-A5EE-929731A37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DCC53C-6A11-4A88-A7E3-AB96A16B1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03B52D-A455-4432-800A-BE53BE756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6EBF9F-ACBB-40BB-8CAD-7E44AF89F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94E71A-6D0F-4C0E-8373-BF572C6BD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3BEAB5-DF8D-4B30-9B0A-DFAEC0202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Reallocate $50K/week toward recruitment.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F09444-B109-42DC-BE3A-F36E7261E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Paid distribution stays in the mix—but it no longer carries the strategy.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73CFEF-A492-4185-952F-2BDB71EDC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13144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78FF"/>
          </a:solidFill>
          <a:ln xmlns:a="http://schemas.openxmlformats.org/drawingml/2006/main" w="0">
            <a:solidFill>
              <a:srgbClr val="B578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ECCBA5-A376-4CA1-BF54-A02550976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384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20%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CD23D3-97B7-4940-9E7A-7A7E13170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432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$10K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D18688-D659-4009-922F-84EC47E34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33800"/>
            <a:ext cx="13144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41E2B"/>
                </a:solidFill>
              </a:defRPr>
            </a:pPr>
            <a:r>
              <a:rPr sz="1200" b="1">
                <a:solidFill>
                  <a:srgbClr val="241E2B"/>
                </a:solidFill>
              </a:rPr>
              <a:t>Credibility + retargeting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B1F0C5-312B-4BBE-B477-9420F0F17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686050"/>
            <a:ext cx="1971675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D4F5DC-1F1B-43A7-835D-614550F1D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2838450"/>
            <a:ext cx="17049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30%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27D69A-1017-4673-AEC6-ADDC36FE8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3143250"/>
            <a:ext cx="17049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$15K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7624E4-8074-4C2E-B4B4-0FD42994D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33800"/>
            <a:ext cx="19716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41E2B"/>
                </a:solidFill>
              </a:defRPr>
            </a:pPr>
            <a:r>
              <a:rPr sz="1200" b="1">
                <a:solidFill>
                  <a:srgbClr val="241E2B"/>
                </a:solidFill>
              </a:rPr>
              <a:t>Data + list building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3671CE8-6303-4A5A-BA1E-88098C853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725" y="2686050"/>
            <a:ext cx="1971675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20B0"/>
          </a:solidFill>
          <a:ln xmlns:a="http://schemas.openxmlformats.org/drawingml/2006/main" w="0">
            <a:solidFill>
              <a:srgbClr val="6320B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8DD09E-70A6-4101-B926-E80BD4CFF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2838450"/>
            <a:ext cx="17049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30%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55067A-2A9A-4873-9B08-BE6E8445E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3143250"/>
            <a:ext cx="17049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$15K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EC0355-D829-4F1F-8807-AFDFC4B5D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725" y="3733800"/>
            <a:ext cx="19716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41E2B"/>
                </a:solidFill>
              </a:defRPr>
            </a:pPr>
            <a:r>
              <a:rPr sz="1200" b="1">
                <a:solidFill>
                  <a:srgbClr val="241E2B"/>
                </a:solidFill>
              </a:rPr>
              <a:t>Personalized outreach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502449-BC2F-4F7A-8994-30DF58401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686050"/>
            <a:ext cx="13144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175F"/>
          </a:solidFill>
          <a:ln xmlns:a="http://schemas.openxmlformats.org/drawingml/2006/main" w="0">
            <a:solidFill>
              <a:srgbClr val="3D175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091399-CBB5-4878-B362-21714A028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8384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20%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832446A-2509-4F12-A49C-F98DEC1A8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432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$10K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4369AE-3B19-4795-96DB-49333FAAE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733800"/>
            <a:ext cx="13144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41E2B"/>
                </a:solidFill>
              </a:defRPr>
            </a:pPr>
            <a:r>
              <a:rPr sz="1200" b="1">
                <a:solidFill>
                  <a:srgbClr val="241E2B"/>
                </a:solidFill>
              </a:rPr>
              <a:t>Content + proof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81C5BE-B777-47D2-8BD1-29A993B02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6860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WHY THIS MIX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B8A0D08-27EC-426C-A23D-AAA2221B0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009900"/>
            <a:ext cx="3333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70224"/>
                </a:solidFill>
              </a:defRPr>
            </a:pPr>
            <a:r>
              <a:rPr sz="2325" b="0">
                <a:solidFill>
                  <a:srgbClr val="170224"/>
                </a:solidFill>
              </a:rPr>
              <a:t>Spend on the conditions</a:t>
            </a:r>
          </a:p>
          <a:p xmlns:a="http://schemas.openxmlformats.org/drawingml/2006/main">
            <a:pPr algn="l">
              <a:defRPr sz="2325" b="0">
                <a:solidFill>
                  <a:srgbClr val="170224"/>
                </a:solidFill>
              </a:defRPr>
            </a:pPr>
            <a:r>
              <a:rPr sz="2325" b="0">
                <a:solidFill>
                  <a:srgbClr val="170224"/>
                </a:solidFill>
              </a:rPr>
              <a:t>that create a reply.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186C297-0346-47B7-AD6F-44DD4E3D1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0386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• Reduce top-of-funnel waste</a:t>
            </a:r>
          </a:p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• Improve response quality</a:t>
            </a:r>
          </a:p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• Move dollars closer to conversion</a:t>
            </a:r>
          </a:p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• Build proof that carries across outreach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29B7E07-4A5F-44E0-8A59-BF4AB0F4E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959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80013B-1FF0-4FD2-8353-57C5DA3B4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0"/>
            <a:ext cx="10401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0224"/>
                </a:solidFill>
              </a:defRPr>
            </a:pPr>
            <a:r>
              <a:rPr sz="1500" b="1">
                <a:solidFill>
                  <a:srgbClr val="170224"/>
                </a:solidFill>
              </a:rPr>
              <a:t>Paid spend becomes a credibility and retargeting layer—not the primary growth lever.</a:t>
            </a:r>
          </a:p>
        </p:txBody>
      </p:sp>
    </p:spTree>
    <p:extLst>
      <p:ext uri="{BB962C8B-B14F-4D97-AF65-F5344CB8AC3E}">
        <p14:creationId xmlns:p14="http://schemas.microsoft.com/office/powerpoint/2010/main" val="209778883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CDD6428-2B6B-49CB-9891-71A6254FC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TARGETING 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ACE41D-533D-423A-8ACA-AF92EE218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C5C58D-B2A7-403A-8FB4-5DB410E31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661CB9-7FEA-49DA-AA56-30EBA2B15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101EFC-ADD1-48B8-A187-6DB88FA73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E9279B-69C1-4EC5-B54E-A09F8C6EA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5A73E3-2302-4CEE-A866-5CC3C9653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Recruit the finite market by tier.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EAE9A4-18FD-4076-8F14-5FAEE62BD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The source, signature, and onboarding path should rise with expert value.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CDF46C-24FF-41A9-AB42-6EA468532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EEE4E9-183B-490B-860A-2E5A60AC0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8D24FF"/>
                </a:solidFill>
              </a:defRPr>
            </a:pPr>
            <a:r>
              <a:rPr sz="2025" b="0">
                <a:solidFill>
                  <a:srgbClr val="8D24FF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ED9BF8-F2BB-40D3-9FCA-E3ABAA47D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647950"/>
            <a:ext cx="3238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241E2B"/>
                </a:solidFill>
              </a:defRPr>
            </a:pPr>
            <a:r>
              <a:rPr sz="1725" b="0">
                <a:solidFill>
                  <a:srgbClr val="241E2B"/>
                </a:solidFill>
              </a:rPr>
              <a:t>Nobel laureates + top AI researchers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BB33F3-2BD5-4B14-9B59-4A6E76A22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6860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75C76"/>
                </a:solidFill>
              </a:defRPr>
            </a:pPr>
            <a:r>
              <a:rPr sz="1275" b="1">
                <a:solidFill>
                  <a:srgbClr val="675C76"/>
                </a:solidFill>
              </a:rPr>
              <a:t>~300 / high-touch only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EBA9AD-2240-43D4-86C9-63F788004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6670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41E2B"/>
                </a:solidFill>
              </a:defRPr>
            </a:pPr>
            <a:r>
              <a:rPr sz="1275" b="0">
                <a:solidFill>
                  <a:srgbClr val="241E2B"/>
                </a:solidFill>
              </a:rPr>
              <a:t>Founder or CEO-led outreach. Concierge onboarding.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6C3319-165B-43B8-BBA8-FAE020C42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242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855C61E-C4F1-47E2-A69A-22C9892F0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9570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8D24FF"/>
                </a:solidFill>
              </a:defRPr>
            </a:pPr>
            <a:r>
              <a:rPr sz="2025" b="0">
                <a:solidFill>
                  <a:srgbClr val="8D24FF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87764A-F7B7-488D-BBBD-49E2B6CAC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714750"/>
            <a:ext cx="3238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241E2B"/>
                </a:solidFill>
              </a:defRPr>
            </a:pPr>
            <a:r>
              <a:rPr sz="1725" b="0">
                <a:solidFill>
                  <a:srgbClr val="241E2B"/>
                </a:solidFill>
              </a:rPr>
              <a:t>Top-university professors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BCED20-E269-487F-94AE-AC3D044F9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7528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75C76"/>
                </a:solidFill>
              </a:defRPr>
            </a:pPr>
            <a:r>
              <a:rPr sz="1275" b="1">
                <a:solidFill>
                  <a:srgbClr val="675C76"/>
                </a:solidFill>
              </a:rPr>
              <a:t>Stanford, MIT, CMU, Berkeley, etc.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3DFAA2B-6840-4164-98D0-B97126854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7338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41E2B"/>
                </a:solidFill>
              </a:defRPr>
            </a:pPr>
            <a:r>
              <a:rPr sz="1275" b="0">
                <a:solidFill>
                  <a:srgbClr val="241E2B"/>
                </a:solidFill>
              </a:rPr>
              <a:t>Semi-personalized outreach from Michael’s signatory.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03A1B13-B2AB-400F-B787-98C65395A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910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F8887D-0966-440C-920A-6C8EE7706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8D24FF"/>
                </a:solidFill>
              </a:defRPr>
            </a:pPr>
            <a:r>
              <a:rPr sz="2025" b="0">
                <a:solidFill>
                  <a:srgbClr val="8D24FF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C65E81-45EC-46D5-A2E2-6E30937D6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781550"/>
            <a:ext cx="3238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241E2B"/>
                </a:solidFill>
              </a:defRPr>
            </a:pPr>
            <a:r>
              <a:rPr sz="1725" b="0">
                <a:solidFill>
                  <a:srgbClr val="241E2B"/>
                </a:solidFill>
              </a:rPr>
              <a:t>Broader academic pool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1F2CC0-D2CF-4AE7-8667-0711B7DB0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8196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75C76"/>
                </a:solidFill>
              </a:defRPr>
            </a:pPr>
            <a:r>
              <a:rPr sz="1275" b="1">
                <a:solidFill>
                  <a:srgbClr val="675C76"/>
                </a:solidFill>
              </a:rPr>
              <a:t>Qualified, scalable segment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2DC6EBE-D1AC-49AD-AD18-1F81565AF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8006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41E2B"/>
                </a:solidFill>
              </a:defRPr>
            </a:pPr>
            <a:r>
              <a:rPr sz="1275" b="0">
                <a:solidFill>
                  <a:srgbClr val="241E2B"/>
                </a:solidFill>
              </a:rPr>
              <a:t>Light automation, clear relevance, fast routing.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65AF9D5-341F-4575-96E3-71082944A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D035844-5D76-46CB-88A9-138860E2D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10401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0224"/>
                </a:solidFill>
              </a:defRPr>
            </a:pPr>
            <a:r>
              <a:rPr sz="1500" b="0">
                <a:solidFill>
                  <a:srgbClr val="170224"/>
                </a:solidFill>
              </a:rPr>
              <a:t>The tiering model protects the highest-value prospects from a one-size-fits-all outreach system.</a:t>
            </a:r>
          </a:p>
        </p:txBody>
      </p:sp>
    </p:spTree>
    <p:extLst>
      <p:ext uri="{BB962C8B-B14F-4D97-AF65-F5344CB8AC3E}">
        <p14:creationId xmlns:p14="http://schemas.microsoft.com/office/powerpoint/2010/main" val="8681008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93E83BB-AFA6-46F0-9705-2B18D7206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CONVERSION EXPERIENCE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9D36ED-DCE9-4BF0-A87D-D257E788E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0C3CB7-8FBF-4232-B28B-56551B8EF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E2F56B-594C-4AC0-84CA-8AAB5C856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22A05A-D550-4221-9040-A64E8C5D3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2E984B-5001-435C-90A8-7A2E386DD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4BDDE3-1336-4B82-AE9F-E76915C6E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Replace cold signup with an invitation experience.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B47B3D-90E5-4B0C-A155-FCFB71C93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The goal is to make the first interaction feel selective, coherent, and relevant to the expert’s work.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695A9B-8CF9-4A68-A305-9E2949C84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3F3B3F-E007-4597-BB52-5E13CBB49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670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33B3A2-3227-4C55-AC1C-F6651B395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1E2B"/>
                </a:solidFill>
              </a:defRPr>
            </a:pPr>
            <a:r>
              <a:rPr sz="1650" b="0">
                <a:solidFill>
                  <a:srgbClr val="241E2B"/>
                </a:solidFill>
              </a:rPr>
              <a:t>Target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C4831F-10B2-43EC-8A13-8115AB766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1847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Identify the right</a:t>
            </a:r>
          </a:p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expert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F765D9-32B6-4C7C-89D4-B293CDCFE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847975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8D24FF"/>
                </a:solidFill>
              </a:defRPr>
            </a:pPr>
            <a:r>
              <a:rPr sz="1800" b="0">
                <a:solidFill>
                  <a:srgbClr val="8D24FF"/>
                </a:solidFill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08B5B2-52C8-4C74-8D57-0FD08B52A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76225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FBD2B5-9A63-40F8-BC24-75E46B552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8670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77A34D-22D9-4240-8874-3CD3057F5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4099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1E2B"/>
                </a:solidFill>
              </a:defRPr>
            </a:pPr>
            <a:r>
              <a:rPr sz="1650" b="0">
                <a:solidFill>
                  <a:srgbClr val="241E2B"/>
                </a:solidFill>
              </a:rPr>
              <a:t>Outreach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FF9CFF-0F38-48D9-B02B-57F855A2F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829050"/>
            <a:ext cx="1847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Earn the reply</a:t>
            </a:r>
          </a:p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with relevance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29FAC5-1ACB-4157-B0B9-C6DBFDC74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847975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8D24FF"/>
                </a:solidFill>
              </a:defRPr>
            </a:pPr>
            <a:r>
              <a:rPr sz="1800" b="0">
                <a:solidFill>
                  <a:srgbClr val="8D24FF"/>
                </a:solidFill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1521D1D-7863-4FA2-BB96-75A643F58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76225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60CF7C-3E72-450A-ACB4-3B409FD02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8670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B9EE11-CE0D-456D-B917-14B0560EA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34099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1E2B"/>
                </a:solidFill>
              </a:defRPr>
            </a:pPr>
            <a:r>
              <a:rPr sz="1650" b="0">
                <a:solidFill>
                  <a:srgbClr val="241E2B"/>
                </a:solidFill>
              </a:rPr>
              <a:t>Context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8BA79AD-80A8-46D5-829A-15DA36A21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3829050"/>
            <a:ext cx="1847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Share the value</a:t>
            </a:r>
          </a:p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and credibility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6512FAB-B2D8-4DE1-8ED1-2870BCAB9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47975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8D24FF"/>
                </a:solidFill>
              </a:defRPr>
            </a:pPr>
            <a:r>
              <a:rPr sz="1800" b="0">
                <a:solidFill>
                  <a:srgbClr val="8D24FF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EB4920B-46DF-499E-8668-FC235CFB2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76225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EDBDE3-7C0B-4532-810E-59C9E094A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8670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FE3D330-1F5A-43E5-A7D8-4239D3D79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4099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1E2B"/>
                </a:solidFill>
              </a:defRPr>
            </a:pPr>
            <a:r>
              <a:rPr sz="1650" b="0">
                <a:solidFill>
                  <a:srgbClr val="241E2B"/>
                </a:solidFill>
              </a:rPr>
              <a:t>Onboard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E4A7708-43FB-437D-B9B5-2E9ACE62A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829050"/>
            <a:ext cx="1847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Minimal intake +</a:t>
            </a:r>
          </a:p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sample task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7E27E3D-1897-450B-9B57-FABE44464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847975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8D24FF"/>
                </a:solidFill>
              </a:defRPr>
            </a:pPr>
            <a:r>
              <a:rPr sz="1800" b="0">
                <a:solidFill>
                  <a:srgbClr val="8D24FF"/>
                </a:solidFill>
              </a:rPr>
              <a:t>→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22BC844-A7ED-458B-A9ED-93FFE4310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76225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AE40BFF-9285-4D70-8DC6-F0766F640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8670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FE348D5-AE60-44EF-8DE6-D96E9E0EE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4099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1E2B"/>
                </a:solidFill>
              </a:defRPr>
            </a:pPr>
            <a:r>
              <a:rPr sz="1650" b="0">
                <a:solidFill>
                  <a:srgbClr val="241E2B"/>
                </a:solidFill>
              </a:rPr>
              <a:t>Paid work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433622C-CF31-4074-A657-E87FA3237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829050"/>
            <a:ext cx="1847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Unlock domain-</a:t>
            </a:r>
          </a:p>
          <a:p xmlns:a="http://schemas.openxmlformats.org/drawingml/2006/main">
            <a:pPr algn="l">
              <a:defRPr sz="1275" b="0">
                <a:solidFill>
                  <a:srgbClr val="675C76"/>
                </a:solidFill>
              </a:defRPr>
            </a:pPr>
            <a:r>
              <a:rPr sz="1275" b="0">
                <a:solidFill>
                  <a:srgbClr val="675C76"/>
                </a:solidFill>
              </a:rPr>
              <a:t>specific tasks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B9924F8-A700-4A3F-AF1E-C64EE8A2D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3870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3DAA720-6CF8-4DA4-A3B2-B1CB8C9CE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2445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WHAT CHANGES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40EEC81-1808-4C1A-8505-3704DF659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10200"/>
            <a:ext cx="4095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Remove phone-verification gates.</a:t>
            </a:r>
          </a:p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Introduce pre-conversion context.</a:t>
            </a:r>
          </a:p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Use direct onboarding links after trust is established.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CC8FB65-C7AD-4036-A17C-D7CEC9370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12445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OPTIONAL UPGRADE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90BAE11-C924-470C-941A-20A29604D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410200"/>
            <a:ext cx="4514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1E2B"/>
                </a:solidFill>
              </a:defRPr>
            </a:pPr>
            <a:r>
              <a:rPr sz="1425" b="0">
                <a:solidFill>
                  <a:srgbClr val="241E2B"/>
                </a:solidFill>
              </a:rPr>
              <a:t>Invite-only cohort framing plus a short welcome video from Edwin signals intent, selective access, and real-world consequence.</a:t>
            </a:r>
          </a:p>
        </p:txBody>
      </p:sp>
    </p:spTree>
    <p:extLst>
      <p:ext uri="{BB962C8B-B14F-4D97-AF65-F5344CB8AC3E}">
        <p14:creationId xmlns:p14="http://schemas.microsoft.com/office/powerpoint/2010/main" val="143881426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8D42A0-58FE-4D26-AFF3-037FE890C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CREDIBILITY ENGINE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0C862B-CC77-4563-BB26-D536EA3B5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DF244C-30FD-4268-BE75-7D9AD6CF3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6D5BA4-FCC6-4831-B322-09D87C4C1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3D3ECD-F21C-40BB-B906-BB9106551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867571-E370-482B-94EA-2FEE84425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C67212-C5C0-4123-860A-8F205A478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Build credibility before asking for action.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73D83D-75F3-4380-AA2B-EC1D5F345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For this cohort, proof is not content marketing. It is conversion infrastructure.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798423-98DE-4DA5-BA4F-13059AFAC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PROOF TO DEPLOY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D4C942-7F16-4C83-B4E5-16BC2D073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33700"/>
            <a:ext cx="3810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241E2B"/>
                </a:solidFill>
              </a:defRPr>
            </a:pPr>
            <a:r>
              <a:rPr sz="1950" b="0">
                <a:solidFill>
                  <a:srgbClr val="241E2B"/>
                </a:solidFill>
              </a:rPr>
              <a:t>Existing PhD testimonials</a:t>
            </a:r>
          </a:p>
          <a:p xmlns:a="http://schemas.openxmlformats.org/drawingml/2006/main">
            <a:pPr algn="l">
              <a:defRPr sz="1950" b="0">
                <a:solidFill>
                  <a:srgbClr val="241E2B"/>
                </a:solidFill>
              </a:defRPr>
            </a:pPr>
            <a:r>
              <a:rPr sz="1950" b="0">
                <a:solidFill>
                  <a:srgbClr val="241E2B"/>
                </a:solidFill>
              </a:rPr>
              <a:t>Cases of model improvement</a:t>
            </a:r>
          </a:p>
          <a:p xmlns:a="http://schemas.openxmlformats.org/drawingml/2006/main">
            <a:pPr algn="l">
              <a:defRPr sz="1950" b="0">
                <a:solidFill>
                  <a:srgbClr val="241E2B"/>
                </a:solidFill>
              </a:defRPr>
            </a:pPr>
            <a:r>
              <a:rPr sz="1950" b="0">
                <a:solidFill>
                  <a:srgbClr val="241E2B"/>
                </a:solidFill>
              </a:rPr>
              <a:t>3–5 expert interviews</a:t>
            </a:r>
          </a:p>
          <a:p xmlns:a="http://schemas.openxmlformats.org/drawingml/2006/main">
            <a:pPr algn="l">
              <a:defRPr sz="1950" b="0">
                <a:solidFill>
                  <a:srgbClr val="241E2B"/>
                </a:solidFill>
              </a:defRPr>
            </a:pPr>
            <a:r>
              <a:rPr sz="1950" b="0">
                <a:solidFill>
                  <a:srgbClr val="241E2B"/>
                </a:solidFill>
              </a:rPr>
              <a:t>Articles and outreach proof points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6CB191-F835-47AA-830A-E74429119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476500"/>
            <a:ext cx="95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297A03-DA5B-44DD-A880-2478DABC4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5717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4FF"/>
                </a:solidFill>
              </a:defRPr>
            </a:pPr>
            <a:r>
              <a:rPr sz="900" b="1">
                <a:solidFill>
                  <a:srgbClr val="8D24FF"/>
                </a:solidFill>
              </a:rPr>
              <a:t>ACCESS TO ACTIVATE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FCD9D6-193B-42F3-8973-72C199CD6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933700"/>
            <a:ext cx="4762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241E2B"/>
                </a:solidFill>
              </a:defRPr>
            </a:pPr>
            <a:r>
              <a:rPr sz="1950" b="0">
                <a:solidFill>
                  <a:srgbClr val="241E2B"/>
                </a:solidFill>
              </a:rPr>
              <a:t>Department-level university relationships</a:t>
            </a:r>
          </a:p>
          <a:p xmlns:a="http://schemas.openxmlformats.org/drawingml/2006/main">
            <a:pPr algn="l">
              <a:defRPr sz="1950" b="0">
                <a:solidFill>
                  <a:srgbClr val="241E2B"/>
                </a:solidFill>
              </a:defRPr>
            </a:pPr>
            <a:r>
              <a:rPr sz="1950" b="0">
                <a:solidFill>
                  <a:srgbClr val="241E2B"/>
                </a:solidFill>
              </a:rPr>
              <a:t>Research lab distribution</a:t>
            </a:r>
          </a:p>
          <a:p xmlns:a="http://schemas.openxmlformats.org/drawingml/2006/main">
            <a:pPr algn="l">
              <a:defRPr sz="1950" b="0">
                <a:solidFill>
                  <a:srgbClr val="241E2B"/>
                </a:solidFill>
              </a:defRPr>
            </a:pPr>
            <a:r>
              <a:rPr sz="1950" b="0">
                <a:solidFill>
                  <a:srgbClr val="241E2B"/>
                </a:solidFill>
              </a:rPr>
              <a:t>Academic networks + research groups</a:t>
            </a:r>
          </a:p>
          <a:p xmlns:a="http://schemas.openxmlformats.org/drawingml/2006/main">
            <a:pPr algn="l">
              <a:defRPr sz="1950" b="0">
                <a:solidFill>
                  <a:srgbClr val="241E2B"/>
                </a:solidFill>
              </a:defRPr>
            </a:pPr>
            <a:r>
              <a:rPr sz="1950" b="0">
                <a:solidFill>
                  <a:srgbClr val="241E2B"/>
                </a:solidFill>
              </a:rPr>
              <a:t>Direct-only motion for Nobel segment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31273F-2DE0-4CD7-90AE-15CE68127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49FBE8-79EB-4ABE-821A-380BAA95F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43550"/>
            <a:ext cx="10401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0224"/>
                </a:solidFill>
              </a:defRPr>
            </a:pPr>
            <a:r>
              <a:rPr sz="1650" b="1">
                <a:solidFill>
                  <a:srgbClr val="170224"/>
                </a:solidFill>
              </a:rPr>
              <a:t>The result: more meaningful outreach, stronger landing-page proof, and less paid waste across every tier.</a:t>
            </a:r>
          </a:p>
        </p:txBody>
      </p:sp>
    </p:spTree>
    <p:extLst>
      <p:ext uri="{BB962C8B-B14F-4D97-AF65-F5344CB8AC3E}">
        <p14:creationId xmlns:p14="http://schemas.microsoft.com/office/powerpoint/2010/main" val="197172586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5CCBAF-ED53-4CB7-B844-BB3CF4951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OPERATING CADENCE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8F47B4-E84D-4B89-AE72-F112BCA7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429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75C76"/>
                </a:solidFill>
              </a:defRPr>
            </a:pPr>
            <a:r>
              <a:rPr sz="900" b="1">
                <a:solidFill>
                  <a:srgbClr val="675C76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57080C-6069-4020-9BA5-51BD94596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58E667-F5E7-4E59-B0FB-0F11335A9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4FF"/>
          </a:solidFill>
          <a:ln xmlns:a="http://schemas.openxmlformats.org/drawingml/2006/main" w="0">
            <a:solidFill>
              <a:srgbClr val="8D24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49F53C-2578-48FC-A048-A3A65611C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SURGE AI / EXPERT EVALUATION COHORT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5CAC6F-9E8D-4D48-AAB8-421F7D440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6229350"/>
            <a:ext cx="361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75C76"/>
                </a:solidFill>
              </a:defRPr>
            </a:pPr>
            <a:r>
              <a:rPr sz="750" b="1">
                <a:solidFill>
                  <a:srgbClr val="675C76"/>
                </a:solidFill>
              </a:rPr>
              <a:t>MICHAEL BECKER / FRACTIONAL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A951A6-2FD3-43DF-AA7E-85AFAFE83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52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241E2B"/>
                </a:solidFill>
              </a:defRPr>
            </a:pPr>
            <a:r>
              <a:rPr sz="2850" b="0">
                <a:solidFill>
                  <a:srgbClr val="241E2B"/>
                </a:solidFill>
              </a:rPr>
              <a:t>Run the first two weeks as a fast learning loop.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03711D-24F2-41D8-B9A1-9E0D14D73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5C76"/>
                </a:solidFill>
              </a:defRPr>
            </a:pPr>
            <a:r>
              <a:rPr sz="1425" b="0">
                <a:solidFill>
                  <a:srgbClr val="675C76"/>
                </a:solidFill>
              </a:rPr>
              <a:t>The initial goal is not maximum volume. It is to discover the right targeting and message-market match quickly.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065F1B-3E50-478E-A7E1-981EFAE67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8D24FF"/>
                </a:solidFill>
              </a:defRPr>
            </a:pPr>
            <a:r>
              <a:rPr sz="1050" b="1">
                <a:solidFill>
                  <a:srgbClr val="8D24FF"/>
                </a:solidFill>
              </a:rPr>
              <a:t>WEEK 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1C7D06-2B35-4596-B969-ABDA67199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241E2B"/>
                </a:solidFill>
              </a:defRPr>
            </a:pPr>
            <a:r>
              <a:rPr sz="2625" b="0">
                <a:solidFill>
                  <a:srgbClr val="241E2B"/>
                </a:solidFill>
              </a:rPr>
              <a:t>Build + launch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115393-948A-437F-A218-3FB5A8C1F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43434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• Build Nobel + top-university target lists</a:t>
            </a:r>
          </a:p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• Develop messaging variants</a:t>
            </a:r>
          </a:p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• Stand up direct onboarding path</a:t>
            </a:r>
          </a:p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• Launch initial outreach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FE12A5-E27C-490D-915E-4F16FA404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457450"/>
            <a:ext cx="95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024CE7-933F-4D47-9D1B-F3B7099D2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7650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8D24FF"/>
                </a:solidFill>
              </a:defRPr>
            </a:pPr>
            <a:r>
              <a:rPr sz="1050" b="1">
                <a:solidFill>
                  <a:srgbClr val="8D24FF"/>
                </a:solidFill>
              </a:rPr>
              <a:t>WEEK 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A1D6FD-F9F1-4DD6-AD30-EAA834E09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384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241E2B"/>
                </a:solidFill>
              </a:defRPr>
            </a:pPr>
            <a:r>
              <a:rPr sz="2625" b="0">
                <a:solidFill>
                  <a:srgbClr val="241E2B"/>
                </a:solidFill>
              </a:rPr>
              <a:t>Learn + expand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7E9DAB-898E-4EC2-B042-76C78300D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86150"/>
            <a:ext cx="43434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• Analyze response data</a:t>
            </a:r>
          </a:p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• Optimize targeting + messaging</a:t>
            </a:r>
          </a:p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• Expand the highest-signal motion</a:t>
            </a:r>
          </a:p>
          <a:p xmlns:a="http://schemas.openxmlformats.org/drawingml/2006/main">
            <a:pPr algn="l">
              <a:defRPr sz="1500" b="0">
                <a:solidFill>
                  <a:srgbClr val="241E2B"/>
                </a:solidFill>
              </a:defRPr>
            </a:pPr>
            <a:r>
              <a:rPr sz="1500" b="0">
                <a:solidFill>
                  <a:srgbClr val="241E2B"/>
                </a:solidFill>
              </a:rPr>
              <a:t>• Add credibility assets into the flow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CE9065-E1CA-483F-B7CF-E402DB5EA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401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DD"/>
          </a:solidFill>
          <a:ln xmlns:a="http://schemas.openxmlformats.org/drawingml/2006/main" w="0">
            <a:solidFill>
              <a:srgbClr val="D9D0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0BAE26-AEAA-430F-AFC7-53C5EE61B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86450"/>
            <a:ext cx="10401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0224"/>
                </a:solidFill>
              </a:defRPr>
            </a:pPr>
            <a:r>
              <a:rPr sz="1500" b="0">
                <a:solidFill>
                  <a:srgbClr val="170224"/>
                </a:solidFill>
              </a:rPr>
              <a:t>This is the practical first sprint a fractional operator can own end-to-end—research, message, launch, learn, iterate.</a:t>
            </a:r>
          </a:p>
        </p:txBody>
      </p:sp>
    </p:spTree>
    <p:extLst>
      <p:ext uri="{BB962C8B-B14F-4D97-AF65-F5344CB8AC3E}">
        <p14:creationId xmlns:p14="http://schemas.microsoft.com/office/powerpoint/2010/main" val="182491868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2026-08-28T13:42:37.5190000Z</dcterms:created>
  <dcterms:modified xsi:type="dcterms:W3CDTF">2026-08-28T13:42:37.5190000Z</dcterms:modified>
</coreProperties>
</file>